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  <p:sldMasterId id="2147483695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7" r:id="rId23"/>
  </p:sldIdLst>
  <p:sldSz cx="12192000" cy="6858000"/>
  <p:notesSz cx="6950075" cy="9236075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Times" panose="02020603050405020304" pitchFamily="18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BBD015-A26B-4808-81D4-79972C67FAFF}" v="3" dt="2022-09-05T22:39:35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0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1699" cy="46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6768" y="0"/>
            <a:ext cx="3011699" cy="46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6353e06f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4737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106353e06ff_0_51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50" tIns="46150" rIns="92350" bIns="46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5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5" name="Google Shape;365;p5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d3da94148_1_17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50" tIns="46150" rIns="92350" bIns="46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 dirty="0"/>
          </a:p>
        </p:txBody>
      </p:sp>
      <p:sp>
        <p:nvSpPr>
          <p:cNvPr id="374" name="Google Shape;374;gfd3da94148_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02f402195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02f402195c_0_16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g102f402195c_0_16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700" cy="4635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fd3da94148_1_8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50" tIns="46150" rIns="92350" bIns="46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 dirty="0"/>
          </a:p>
        </p:txBody>
      </p:sp>
      <p:sp>
        <p:nvSpPr>
          <p:cNvPr id="397" name="Google Shape;397;gfd3da94148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3741" y="693408"/>
            <a:ext cx="6122400" cy="346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02f40219cd_0_19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50" tIns="46150" rIns="92350" bIns="4615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dirty="0"/>
          </a:p>
        </p:txBody>
      </p:sp>
      <p:sp>
        <p:nvSpPr>
          <p:cNvPr id="410" name="Google Shape;410;g102f40219cd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d3da94148_1_18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50" tIns="46150" rIns="92350" bIns="46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100" dirty="0"/>
          </a:p>
        </p:txBody>
      </p:sp>
      <p:sp>
        <p:nvSpPr>
          <p:cNvPr id="422" name="Google Shape;422;gfd3da94148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3741" y="693408"/>
            <a:ext cx="6122400" cy="346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fd3da94148_1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5007" y="1154509"/>
            <a:ext cx="5560200" cy="311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fd3da94148_1_349:notes"/>
          <p:cNvSpPr txBox="1">
            <a:spLocks noGrp="1"/>
          </p:cNvSpPr>
          <p:nvPr>
            <p:ph type="body" idx="1"/>
          </p:nvPr>
        </p:nvSpPr>
        <p:spPr>
          <a:xfrm>
            <a:off x="695007" y="4444861"/>
            <a:ext cx="5560200" cy="3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433" name="Google Shape;433;gfd3da94148_1_349:notes"/>
          <p:cNvSpPr txBox="1">
            <a:spLocks noGrp="1"/>
          </p:cNvSpPr>
          <p:nvPr>
            <p:ph type="sldNum" idx="12"/>
          </p:nvPr>
        </p:nvSpPr>
        <p:spPr>
          <a:xfrm>
            <a:off x="3936767" y="8772669"/>
            <a:ext cx="30117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06353e06ff_0_151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6" name="Google Shape;446;g106353e06f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06353e06f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4737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106353e06ff_0_102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50" tIns="46150" rIns="92350" bIns="46150" anchor="t" anchorCtr="0">
            <a:noAutofit/>
          </a:bodyPr>
          <a:lstStyle/>
          <a:p>
            <a:pPr marL="158750" lvl="0" indent="0" algn="l" rtl="0">
              <a:spcBef>
                <a:spcPts val="480"/>
              </a:spcBef>
              <a:spcAft>
                <a:spcPts val="0"/>
              </a:spcAft>
              <a:buClr>
                <a:srgbClr val="20C9F8"/>
              </a:buClr>
              <a:buSzPts val="1100"/>
              <a:buFont typeface="Times"/>
              <a:buNone/>
            </a:pPr>
            <a:endParaRPr sz="1100" i="1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011e427d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011e427d53_0_0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g1011e427d53_0_0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48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4b6555a4eb_0_9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50" tIns="46150" rIns="92350" bIns="46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 dirty="0"/>
          </a:p>
        </p:txBody>
      </p:sp>
      <p:sp>
        <p:nvSpPr>
          <p:cNvPr id="288" name="Google Shape;288;g14b6555a4e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011e427d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400" cy="311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011e427d53_0_0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g1011e427d53_0_0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11e427d5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400" cy="311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1011e427d53_0_11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2" name="Google Shape;312;g1011e427d53_0_11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4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4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011e427d5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6115" y="692706"/>
            <a:ext cx="61779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33" name="Google Shape;333;g1011e427d53_0_104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4" name="Google Shape;334;g1011e427d53_0_104:notes"/>
          <p:cNvSpPr txBox="1"/>
          <p:nvPr/>
        </p:nvSpPr>
        <p:spPr>
          <a:xfrm>
            <a:off x="3936767" y="8772667"/>
            <a:ext cx="30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011e427d53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400" cy="311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011e427d53_0_187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2" name="Google Shape;342;g1011e427d53_0_187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700" cy="4635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011e427d53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400" cy="311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011e427d53_0_203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9" name="Google Shape;349;g1011e427d53_0_203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700" cy="4635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06353e06ff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400" cy="311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06353e06ff_0_115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200" cy="36366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9" name="Google Shape;359;g106353e06ff_0_115:notes"/>
          <p:cNvSpPr txBox="1">
            <a:spLocks noGrp="1"/>
          </p:cNvSpPr>
          <p:nvPr>
            <p:ph type="sldNum" idx="12"/>
          </p:nvPr>
        </p:nvSpPr>
        <p:spPr>
          <a:xfrm>
            <a:off x="3936768" y="8772669"/>
            <a:ext cx="3011700" cy="4635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0" name="Google Shape;200;p3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1" name="Google Shape;201;p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4" name="Google Shape;214;p38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5" name="Google Shape;215;p38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8" name="Google Shape;218;p39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9" name="Google Shape;219;p39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0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4" name="Google Shape;224;p40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5" name="Google Shape;225;p40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 rot="5400000">
            <a:off x="7239000" y="2057400"/>
            <a:ext cx="54864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body" idx="1"/>
          </p:nvPr>
        </p:nvSpPr>
        <p:spPr>
          <a:xfrm rot="5400000">
            <a:off x="1955750" y="-431850"/>
            <a:ext cx="5486400" cy="75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29" name="Google Shape;229;p41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0" name="Google Shape;230;p4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1" name="Google Shape;231;p41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2"/>
          <p:cNvSpPr txBox="1">
            <a:spLocks noGrp="1"/>
          </p:cNvSpPr>
          <p:nvPr>
            <p:ph type="body" idx="1"/>
          </p:nvPr>
        </p:nvSpPr>
        <p:spPr>
          <a:xfrm rot="5400000">
            <a:off x="4038600" y="-1143000"/>
            <a:ext cx="4114800" cy="10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5" name="Google Shape;235;p42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6" name="Google Shape;236;p42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7" name="Google Shape;237;p42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41" name="Google Shape;241;p4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42" name="Google Shape;242;p43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3" name="Google Shape;243;p4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4" name="Google Shape;244;p43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4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248" name="Google Shape;248;p44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49" name="Google Shape;249;p44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0" name="Google Shape;250;p4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1" name="Google Shape;251;p44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5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5" name="Google Shape;255;p45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6" name="Google Shape;256;p45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60" name="Google Shape;260;p4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61" name="Google Shape;261;p46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4" name="Google Shape;264;p46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5" name="Google Shape;265;p46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50799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69" name="Google Shape;269;p47"/>
          <p:cNvSpPr txBox="1">
            <a:spLocks noGrp="1"/>
          </p:cNvSpPr>
          <p:nvPr>
            <p:ph type="body" idx="2"/>
          </p:nvPr>
        </p:nvSpPr>
        <p:spPr>
          <a:xfrm>
            <a:off x="6197600" y="1981200"/>
            <a:ext cx="50799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70" name="Google Shape;270;p47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1" name="Google Shape;271;p47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2" name="Google Shape;272;p47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76" name="Google Shape;276;p48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7" name="Google Shape;277;p48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8" name="Google Shape;278;p48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8" name="Google Shape;208;p37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9" name="Google Shape;209;p37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://www.materovcompetition.org" TargetMode="External"/><Relationship Id="rId4" Type="http://schemas.openxmlformats.org/officeDocument/2006/relationships/hyperlink" Target="mailto:jzande@marinetech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educate.materovcompetition.org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aterovcompetition.org/thechallenge" TargetMode="Externa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materov20.org/stories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mate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materovcompetition.org/images/infographics/2020MATEInfographicWEB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172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9"/>
          <p:cNvPicPr preferRelativeResize="0"/>
          <p:nvPr/>
        </p:nvPicPr>
        <p:blipFill rotWithShape="1">
          <a:blip r:embed="rId3">
            <a:alphaModFix/>
          </a:blip>
          <a:srcRect b="19543"/>
          <a:stretch/>
        </p:blipFill>
        <p:spPr>
          <a:xfrm>
            <a:off x="0" y="0"/>
            <a:ext cx="12192000" cy="346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9"/>
          <p:cNvSpPr txBox="1"/>
          <p:nvPr/>
        </p:nvSpPr>
        <p:spPr>
          <a:xfrm>
            <a:off x="78344" y="4395975"/>
            <a:ext cx="12053700" cy="24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3100" b="1" u="none" strike="noStrike" cap="none" dirty="0">
                <a:solidFill>
                  <a:schemeClr val="lt1"/>
                </a:solidFill>
              </a:rPr>
              <a:t>Jill Zande</a:t>
            </a:r>
            <a:endParaRPr sz="3100" b="1" u="none" strike="noStrike" cap="none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 b="1" u="none" strike="noStrike" cap="none" dirty="0">
                <a:solidFill>
                  <a:schemeClr val="lt1"/>
                </a:solidFill>
              </a:rPr>
              <a:t>President/Executive Director</a:t>
            </a:r>
            <a:endParaRPr sz="1600" b="1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000" b="1" u="none" strike="noStrike" cap="none" dirty="0">
                <a:solidFill>
                  <a:schemeClr val="lt1"/>
                </a:solidFill>
              </a:rPr>
              <a:t>MATE Inspiration for Innovation</a:t>
            </a:r>
            <a:endParaRPr sz="2000" b="1" u="none" strike="noStrike" cap="none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</a:rPr>
              <a:t>Chair, Marine Technology Society-Monterey Section </a:t>
            </a:r>
            <a:br>
              <a:rPr lang="en-US" sz="1800" b="1" dirty="0">
                <a:solidFill>
                  <a:schemeClr val="lt1"/>
                </a:solidFill>
              </a:rPr>
            </a:br>
            <a:r>
              <a:rPr lang="en-US" sz="1600" b="1" u="sng" strike="noStrike" cap="none" dirty="0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jzande@marinetech.org</a:t>
            </a:r>
            <a:endParaRPr sz="1600" b="1" u="none" strike="noStrike" cap="none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 b="1" u="sng" dirty="0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www.materovcompetition.org</a:t>
            </a:r>
            <a:r>
              <a:rPr lang="en-US" sz="1600" b="1" dirty="0">
                <a:solidFill>
                  <a:schemeClr val="lt1"/>
                </a:solidFill>
              </a:rPr>
              <a:t> </a:t>
            </a:r>
            <a:r>
              <a:rPr lang="en-US" sz="1600" b="1" u="none" strike="noStrike" cap="none" dirty="0">
                <a:solidFill>
                  <a:schemeClr val="lt1"/>
                </a:solidFill>
              </a:rPr>
              <a:t> </a:t>
            </a:r>
            <a:endParaRPr sz="1600" b="1" u="none" strike="noStrike" cap="none" dirty="0">
              <a:solidFill>
                <a:schemeClr val="lt1"/>
              </a:solidFill>
            </a:endParaRPr>
          </a:p>
        </p:txBody>
      </p:sp>
      <p:sp>
        <p:nvSpPr>
          <p:cNvPr id="285" name="Google Shape;285;p49"/>
          <p:cNvSpPr txBox="1"/>
          <p:nvPr/>
        </p:nvSpPr>
        <p:spPr>
          <a:xfrm>
            <a:off x="115450" y="3453650"/>
            <a:ext cx="11916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</a:pPr>
            <a:r>
              <a:rPr lang="en-US" sz="2100" b="1" i="1" dirty="0">
                <a:solidFill>
                  <a:schemeClr val="lt1"/>
                </a:solidFill>
              </a:rPr>
              <a:t>Challenging students to develop technical and employability skills </a:t>
            </a:r>
            <a:br>
              <a:rPr lang="en-US" sz="2100" b="1" i="1" dirty="0">
                <a:solidFill>
                  <a:schemeClr val="lt1"/>
                </a:solidFill>
              </a:rPr>
            </a:br>
            <a:r>
              <a:rPr lang="en-US" sz="2100" b="1" i="1" dirty="0">
                <a:solidFill>
                  <a:schemeClr val="lt1"/>
                </a:solidFill>
              </a:rPr>
              <a:t>as they engineer solutions to problems that impact us all </a:t>
            </a:r>
            <a:endParaRPr sz="700" i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ctrTitle"/>
          </p:nvPr>
        </p:nvSpPr>
        <p:spPr>
          <a:xfrm>
            <a:off x="436372" y="1111212"/>
            <a:ext cx="102531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dirty="0"/>
              <a:t>	</a:t>
            </a:r>
            <a:endParaRPr dirty="0"/>
          </a:p>
        </p:txBody>
      </p:sp>
      <p:sp>
        <p:nvSpPr>
          <p:cNvPr id="368" name="Google Shape;368;p58"/>
          <p:cNvSpPr txBox="1">
            <a:spLocks noGrp="1"/>
          </p:cNvSpPr>
          <p:nvPr>
            <p:ph type="subTitle" idx="1"/>
          </p:nvPr>
        </p:nvSpPr>
        <p:spPr>
          <a:xfrm>
            <a:off x="3122341" y="2196790"/>
            <a:ext cx="1897182" cy="373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80"/>
              <a:buNone/>
            </a:pPr>
            <a:r>
              <a:rPr lang="en-US" sz="2380" dirty="0">
                <a:solidFill>
                  <a:srgbClr val="FF9900"/>
                </a:solidFill>
              </a:rPr>
              <a:t>#watergame</a:t>
            </a:r>
            <a:endParaRPr sz="2380" dirty="0">
              <a:solidFill>
                <a:srgbClr val="FF9900"/>
              </a:solidFill>
            </a:endParaRPr>
          </a:p>
        </p:txBody>
      </p:sp>
      <p:pic>
        <p:nvPicPr>
          <p:cNvPr id="369" name="Google Shape;36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570" y="171361"/>
            <a:ext cx="4583151" cy="239857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8"/>
          <p:cNvSpPr txBox="1"/>
          <p:nvPr/>
        </p:nvSpPr>
        <p:spPr>
          <a:xfrm>
            <a:off x="79600" y="2810175"/>
            <a:ext cx="12007800" cy="3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“Think of yourselves as entrepreneurs”</a:t>
            </a:r>
            <a:br>
              <a:rPr lang="en-US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Entrepreneurial, business-oriented approach where students transform their teams into companies that design, build, &amp; market their products and services</a:t>
            </a:r>
            <a:endParaRPr sz="2600" dirty="0"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Theme and underwater mission tasks change each year and are presented to the students in the form of an RFP</a:t>
            </a:r>
            <a:endParaRPr sz="2600" dirty="0"/>
          </a:p>
          <a:p>
            <a: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2011 – Deepwater Horizon</a:t>
            </a:r>
            <a:endParaRPr sz="2200" dirty="0"/>
          </a:p>
          <a:p>
            <a: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2017 – port and harbor security centered on the Port of Long Beach </a:t>
            </a:r>
            <a:endParaRPr sz="2200" dirty="0"/>
          </a:p>
          <a:p>
            <a: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remediating plastic pollution</a:t>
            </a:r>
            <a:r>
              <a:rPr lang="en-US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studying the impact of climate change on coral reefs, and maintaining healthy waterways</a:t>
            </a:r>
            <a:endParaRPr sz="2200"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(all simulated in the bottom of a swimming pool or test tank)</a:t>
            </a:r>
            <a:endParaRPr sz="2200" dirty="0"/>
          </a:p>
        </p:txBody>
      </p:sp>
      <p:pic>
        <p:nvPicPr>
          <p:cNvPr id="371" name="Google Shape;371;p58"/>
          <p:cNvPicPr preferRelativeResize="0"/>
          <p:nvPr/>
        </p:nvPicPr>
        <p:blipFill rotWithShape="1">
          <a:blip r:embed="rId4">
            <a:alphaModFix/>
          </a:blip>
          <a:srcRect l="4434" t="30139" b="8075"/>
          <a:stretch/>
        </p:blipFill>
        <p:spPr>
          <a:xfrm>
            <a:off x="6924400" y="171349"/>
            <a:ext cx="5066327" cy="245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9"/>
          <p:cNvSpPr txBox="1"/>
          <p:nvPr/>
        </p:nvSpPr>
        <p:spPr>
          <a:xfrm>
            <a:off x="254000" y="152400"/>
            <a:ext cx="6985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Engineering &amp; Communication</a:t>
            </a:r>
            <a:endParaRPr b="1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59"/>
          <p:cNvSpPr txBox="1"/>
          <p:nvPr/>
        </p:nvSpPr>
        <p:spPr>
          <a:xfrm>
            <a:off x="-88800" y="914400"/>
            <a:ext cx="9590700" cy="4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400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n-US" sz="26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Technical Documentation </a:t>
            </a:r>
            <a:r>
              <a:rPr lang="en-U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n-US" sz="26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Company Spec Sheets</a:t>
            </a:r>
            <a:endParaRPr sz="26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0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n-US" sz="26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Engineering (oral) Presentations</a:t>
            </a:r>
            <a:endParaRPr sz="26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0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n-US" sz="26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 Displays</a:t>
            </a:r>
            <a:endParaRPr sz="26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0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n-U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Corporate Responsibility</a:t>
            </a:r>
            <a:endParaRPr sz="2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0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n-U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SAFETY </a:t>
            </a:r>
            <a:endParaRPr sz="2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0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●"/>
            </a:pPr>
            <a:r>
              <a:rPr lang="en-U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VR Assets (logos, photos, CAD drawings)</a:t>
            </a:r>
            <a:endParaRPr sz="2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59" descr="page 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3300" y="251700"/>
            <a:ext cx="2442723" cy="27954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79" name="Google Shape;379;p59" descr="pag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4478" y="1407000"/>
            <a:ext cx="2442721" cy="27954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80" name="Google Shape;38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8964" y="4626252"/>
            <a:ext cx="2311999" cy="175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9"/>
          <p:cNvPicPr preferRelativeResize="0"/>
          <p:nvPr/>
        </p:nvPicPr>
        <p:blipFill rotWithShape="1">
          <a:blip r:embed="rId6">
            <a:alphaModFix/>
          </a:blip>
          <a:srcRect r="4168"/>
          <a:stretch/>
        </p:blipFill>
        <p:spPr>
          <a:xfrm>
            <a:off x="8771219" y="4286850"/>
            <a:ext cx="3378360" cy="23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9"/>
          <p:cNvPicPr preferRelativeResize="0"/>
          <p:nvPr/>
        </p:nvPicPr>
        <p:blipFill rotWithShape="1">
          <a:blip r:embed="rId7">
            <a:alphaModFix/>
          </a:blip>
          <a:srcRect l="19293" t="19041" r="8011"/>
          <a:stretch/>
        </p:blipFill>
        <p:spPr>
          <a:xfrm>
            <a:off x="3547193" y="4535067"/>
            <a:ext cx="2860324" cy="212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9"/>
          <p:cNvPicPr preferRelativeResize="0"/>
          <p:nvPr/>
        </p:nvPicPr>
        <p:blipFill rotWithShape="1">
          <a:blip r:embed="rId8">
            <a:alphaModFix/>
          </a:blip>
          <a:srcRect l="4168"/>
          <a:stretch/>
        </p:blipFill>
        <p:spPr>
          <a:xfrm>
            <a:off x="0" y="4223959"/>
            <a:ext cx="3517501" cy="2446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0"/>
          <p:cNvSpPr txBox="1"/>
          <p:nvPr/>
        </p:nvSpPr>
        <p:spPr>
          <a:xfrm>
            <a:off x="254000" y="152400"/>
            <a:ext cx="1139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COVID-inspired pivots that will persist beyond the pandemic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60"/>
          <p:cNvSpPr txBox="1"/>
          <p:nvPr/>
        </p:nvSpPr>
        <p:spPr>
          <a:xfrm>
            <a:off x="-12600" y="954024"/>
            <a:ext cx="12192000" cy="4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 ROV Competition VR World for Social Engagement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○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Facilitate the social interaction, peer-to-peer networking, and “shared experience” that students value and appreciate about the MATE ROV Competition.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○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Enable students and mentors to experience the event even if they can’t participate in person.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●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Two overarching competition categories: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IN-PERSON (for those teams that qualify and can/are willing to travel to the event)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TELEPRESENCE:   </a:t>
            </a:r>
            <a:r>
              <a:rPr lang="en-US" sz="2000" b="1" i="1" dirty="0">
                <a:solidFill>
                  <a:srgbClr val="CF7622"/>
                </a:solidFill>
                <a:latin typeface="Calibri"/>
                <a:ea typeface="Calibri"/>
                <a:cs typeface="Calibri"/>
                <a:sym typeface="Calibri"/>
              </a:rPr>
              <a:t>Remotely Connecting To Your Competition Experience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(for those teams that are not able to attend in person for whatever reason - financial, travel restrictions, concerns for COVID, etc.)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0" y="4760600"/>
            <a:ext cx="3186845" cy="1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6800" y="4587619"/>
            <a:ext cx="2751827" cy="196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1479" y="4760600"/>
            <a:ext cx="3170801" cy="1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0"/>
          <p:cNvPicPr preferRelativeResize="0"/>
          <p:nvPr/>
        </p:nvPicPr>
        <p:blipFill rotWithShape="1">
          <a:blip r:embed="rId6">
            <a:alphaModFix/>
          </a:blip>
          <a:srcRect l="8130" r="9238"/>
          <a:stretch/>
        </p:blipFill>
        <p:spPr>
          <a:xfrm>
            <a:off x="9198625" y="4472100"/>
            <a:ext cx="3005650" cy="23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8936" y="4912574"/>
            <a:ext cx="2696494" cy="179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5799" y="4945000"/>
            <a:ext cx="2396283" cy="179722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1"/>
          <p:cNvSpPr txBox="1"/>
          <p:nvPr/>
        </p:nvSpPr>
        <p:spPr>
          <a:xfrm>
            <a:off x="4572000" y="2332037"/>
            <a:ext cx="245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61"/>
          <p:cNvSpPr txBox="1"/>
          <p:nvPr/>
        </p:nvSpPr>
        <p:spPr>
          <a:xfrm>
            <a:off x="216000" y="201725"/>
            <a:ext cx="108000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395"/>
              </a:buClr>
              <a:buSzPts val="3200"/>
              <a:buFont typeface="Arial"/>
              <a:buNone/>
            </a:pPr>
            <a:r>
              <a:rPr lang="en-US" sz="3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PROGRESSION OF LEARNING</a:t>
            </a:r>
            <a:endParaRPr sz="21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61"/>
          <p:cNvSpPr txBox="1"/>
          <p:nvPr/>
        </p:nvSpPr>
        <p:spPr>
          <a:xfrm>
            <a:off x="101600" y="1112825"/>
            <a:ext cx="12090300" cy="3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3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competition is divided into </a:t>
            </a:r>
            <a:r>
              <a:rPr lang="en-US"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3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classes that vary depending on the vehicle specifications and complexity of the mission tasks:</a:t>
            </a:r>
            <a:endParaRPr sz="23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0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</a:t>
            </a:r>
            <a:r>
              <a:rPr lang="en-US" sz="220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(beginner)</a:t>
            </a:r>
            <a:endParaRPr sz="2200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NAVIGATOR</a:t>
            </a:r>
            <a:r>
              <a:rPr lang="en-US" sz="240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(beginner/intermediate) </a:t>
            </a:r>
            <a:endParaRPr sz="16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RANGER</a:t>
            </a:r>
            <a:r>
              <a:rPr lang="en-US" sz="240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(intermediate)</a:t>
            </a:r>
            <a:endParaRPr sz="2200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•"/>
            </a:pPr>
            <a:r>
              <a:rPr lang="en-US" sz="24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PIONEER</a:t>
            </a:r>
            <a:r>
              <a:rPr lang="en-US" sz="2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(intermediate/advanced - new in 2022!!!)</a:t>
            </a:r>
            <a:endParaRPr sz="2200" b="1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EXPLORER</a:t>
            </a:r>
            <a:r>
              <a:rPr lang="en-US" sz="220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(advanced) </a:t>
            </a:r>
            <a:br>
              <a:rPr lang="en-US" sz="220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30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1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61"/>
          <p:cNvPicPr preferRelativeResize="0"/>
          <p:nvPr/>
        </p:nvPicPr>
        <p:blipFill rotWithShape="1">
          <a:blip r:embed="rId5">
            <a:alphaModFix/>
          </a:blip>
          <a:srcRect r="6120"/>
          <a:stretch/>
        </p:blipFill>
        <p:spPr>
          <a:xfrm>
            <a:off x="3876" y="5053025"/>
            <a:ext cx="2758125" cy="16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1"/>
          <p:cNvSpPr txBox="1"/>
          <p:nvPr/>
        </p:nvSpPr>
        <p:spPr>
          <a:xfrm>
            <a:off x="7023525" y="2367300"/>
            <a:ext cx="50922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7305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This progression complements the educational pipeline and encourages students to stay engaged and advance to the next class after they master their current level.</a:t>
            </a:r>
            <a:endParaRPr sz="13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06" name="Google Shape;406;p61"/>
          <p:cNvPicPr preferRelativeResize="0"/>
          <p:nvPr/>
        </p:nvPicPr>
        <p:blipFill rotWithShape="1">
          <a:blip r:embed="rId6">
            <a:alphaModFix/>
          </a:blip>
          <a:srcRect b="8374"/>
          <a:stretch/>
        </p:blipFill>
        <p:spPr>
          <a:xfrm>
            <a:off x="5090437" y="4335888"/>
            <a:ext cx="1960900" cy="23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5696" y="4900625"/>
            <a:ext cx="2696494" cy="179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2"/>
          <p:cNvSpPr txBox="1"/>
          <p:nvPr/>
        </p:nvSpPr>
        <p:spPr>
          <a:xfrm>
            <a:off x="4572000" y="2332037"/>
            <a:ext cx="245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62"/>
          <p:cNvSpPr txBox="1"/>
          <p:nvPr/>
        </p:nvSpPr>
        <p:spPr>
          <a:xfrm>
            <a:off x="216000" y="152957"/>
            <a:ext cx="108000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395"/>
              </a:buClr>
              <a:buSzPts val="3200"/>
              <a:buFont typeface="Arial"/>
              <a:buNone/>
            </a:pPr>
            <a:r>
              <a:rPr lang="en-US" sz="3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 FOR TEAM DEVELOPMENT</a:t>
            </a:r>
            <a:endParaRPr sz="21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62"/>
          <p:cNvSpPr txBox="1"/>
          <p:nvPr/>
        </p:nvSpPr>
        <p:spPr>
          <a:xfrm>
            <a:off x="-381100" y="917753"/>
            <a:ext cx="9765300" cy="368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3048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lang="en-US" sz="2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 development workshops for teachers </a:t>
            </a:r>
            <a:endParaRPr sz="25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3048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lang="en-US" sz="2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outreach and skill building workshops</a:t>
            </a:r>
            <a:endParaRPr sz="250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3048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lang="en-US" sz="2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SeaMATE starter ROV kits </a:t>
            </a:r>
            <a:r>
              <a:rPr lang="en-US" sz="2500" b="1" dirty="0">
                <a:solidFill>
                  <a:srgbClr val="CF7622"/>
                </a:solidFill>
                <a:latin typeface="Calibri"/>
                <a:ea typeface="Calibri"/>
                <a:cs typeface="Calibri"/>
                <a:sym typeface="Calibri"/>
              </a:rPr>
              <a:t>SeaMATE Store @ seamate.org</a:t>
            </a:r>
            <a:r>
              <a:rPr lang="en-US" sz="2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32385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•"/>
            </a:pPr>
            <a:r>
              <a:rPr lang="en-US" sz="2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Instructional materials that are tied to educational standards and promote student learning </a:t>
            </a:r>
            <a:r>
              <a:rPr lang="en-US" sz="2300" b="1" dirty="0">
                <a:solidFill>
                  <a:srgbClr val="CF7622"/>
                </a:solidFill>
                <a:latin typeface="Calibri"/>
                <a:ea typeface="Calibri"/>
                <a:cs typeface="Calibri"/>
                <a:sym typeface="Calibri"/>
              </a:rPr>
              <a:t>MATE Educate @ </a:t>
            </a:r>
            <a:r>
              <a:rPr lang="en-US" sz="2300" b="1" u="sng" dirty="0">
                <a:solidFill>
                  <a:srgbClr val="CF7622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educate.materovcompetition.org</a:t>
            </a:r>
            <a:endParaRPr sz="2300" b="1" dirty="0">
              <a:solidFill>
                <a:srgbClr val="CF76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•"/>
            </a:pPr>
            <a:r>
              <a:rPr lang="en-US" sz="25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Underwater Robotics:  Science, Design &amp; Fabrication</a:t>
            </a:r>
            <a:r>
              <a:rPr lang="en-US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None/>
            </a:pPr>
            <a:br>
              <a:rPr lang="en-US" sz="220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30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 b="0" i="1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7100" y="1009722"/>
            <a:ext cx="2348200" cy="300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00" y="4998175"/>
            <a:ext cx="2348202" cy="176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94675" y="4105750"/>
            <a:ext cx="3538099" cy="265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2"/>
          <p:cNvPicPr preferRelativeResize="0"/>
          <p:nvPr/>
        </p:nvPicPr>
        <p:blipFill rotWithShape="1">
          <a:blip r:embed="rId7">
            <a:alphaModFix/>
          </a:blip>
          <a:srcRect l="4262" t="5808" r="6380" b="3009"/>
          <a:stretch/>
        </p:blipFill>
        <p:spPr>
          <a:xfrm>
            <a:off x="5493450" y="5001682"/>
            <a:ext cx="3056300" cy="175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2"/>
          <p:cNvPicPr preferRelativeResize="0"/>
          <p:nvPr/>
        </p:nvPicPr>
        <p:blipFill rotWithShape="1">
          <a:blip r:embed="rId8">
            <a:alphaModFix/>
          </a:blip>
          <a:srcRect l="20168" t="26955" r="17370" b="23116"/>
          <a:stretch/>
        </p:blipFill>
        <p:spPr>
          <a:xfrm>
            <a:off x="2476009" y="4998175"/>
            <a:ext cx="2937519" cy="176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3"/>
          <p:cNvSpPr txBox="1"/>
          <p:nvPr/>
        </p:nvSpPr>
        <p:spPr>
          <a:xfrm>
            <a:off x="203200" y="307975"/>
            <a:ext cx="1097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5"/>
              </a:buClr>
              <a:buSzPts val="2700"/>
              <a:buFont typeface="Arial"/>
              <a:buNone/>
            </a:pPr>
            <a:r>
              <a:rPr lang="en-US" sz="3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TIMELINE/DURATION</a:t>
            </a:r>
            <a:endParaRPr sz="20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63"/>
          <p:cNvSpPr txBox="1"/>
          <p:nvPr/>
        </p:nvSpPr>
        <p:spPr>
          <a:xfrm>
            <a:off x="0" y="809900"/>
            <a:ext cx="12192000" cy="55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9762" marR="0" lvl="1" indent="-28416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►"/>
            </a:pPr>
            <a:r>
              <a:rPr lang="en-US" sz="24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Mission briefing that announces the theme and includes the background scenario, bulleted list of mission tasks, and details on a preview task is released in September</a:t>
            </a:r>
            <a:endParaRPr sz="20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9762" marR="0" lvl="1" indent="-28416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►"/>
            </a:pPr>
            <a:r>
              <a:rPr lang="en-US" sz="24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Competition manuals that detail all of the mission tasks and include design and building specifications and prop building instructions are released in November 		</a:t>
            </a:r>
            <a:endParaRPr sz="20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9762" marR="0" lvl="1" indent="-28416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►"/>
            </a:pPr>
            <a:r>
              <a:rPr lang="en-US" sz="24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Registration opens December 1st				</a:t>
            </a:r>
            <a:endParaRPr sz="20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9762" marR="0" lvl="1" indent="-28416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►"/>
            </a:pPr>
            <a:r>
              <a:rPr lang="en-US" sz="24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 contests take place in April and May</a:t>
            </a:r>
            <a:endParaRPr sz="20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9762" marR="0" lvl="1" indent="-24606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►"/>
            </a:pPr>
            <a:r>
              <a:rPr lang="en-US" sz="24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World </a:t>
            </a: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hampionship is held in June (location and date TBD</a:t>
            </a: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br>
              <a:rPr lang="en-US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63"/>
          <p:cNvPicPr preferRelativeResize="0"/>
          <p:nvPr/>
        </p:nvPicPr>
        <p:blipFill rotWithShape="1">
          <a:blip r:embed="rId3">
            <a:alphaModFix/>
          </a:blip>
          <a:srcRect r="7407"/>
          <a:stretch/>
        </p:blipFill>
        <p:spPr>
          <a:xfrm>
            <a:off x="3313325" y="4643800"/>
            <a:ext cx="3238976" cy="19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97252"/>
            <a:ext cx="3313331" cy="220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3"/>
          <p:cNvPicPr preferRelativeResize="0"/>
          <p:nvPr/>
        </p:nvPicPr>
        <p:blipFill rotWithShape="1">
          <a:blip r:embed="rId5">
            <a:alphaModFix/>
          </a:blip>
          <a:srcRect r="4951"/>
          <a:stretch/>
        </p:blipFill>
        <p:spPr>
          <a:xfrm>
            <a:off x="8870200" y="4439663"/>
            <a:ext cx="3313200" cy="23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53926" y="4689600"/>
            <a:ext cx="2818175" cy="18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4"/>
          <p:cNvPicPr preferRelativeResize="0"/>
          <p:nvPr/>
        </p:nvPicPr>
        <p:blipFill rotWithShape="1">
          <a:blip r:embed="rId3">
            <a:alphaModFix/>
          </a:blip>
          <a:srcRect l="14645" r="28568"/>
          <a:stretch/>
        </p:blipFill>
        <p:spPr>
          <a:xfrm>
            <a:off x="5442000" y="0"/>
            <a:ext cx="6750000" cy="23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4"/>
          <p:cNvPicPr preferRelativeResize="0"/>
          <p:nvPr/>
        </p:nvPicPr>
        <p:blipFill rotWithShape="1">
          <a:blip r:embed="rId4">
            <a:alphaModFix/>
          </a:blip>
          <a:srcRect l="14603" r="28616"/>
          <a:stretch/>
        </p:blipFill>
        <p:spPr>
          <a:xfrm>
            <a:off x="5442000" y="4480575"/>
            <a:ext cx="6750000" cy="23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4"/>
          <p:cNvSpPr txBox="1"/>
          <p:nvPr/>
        </p:nvSpPr>
        <p:spPr>
          <a:xfrm>
            <a:off x="210300" y="3764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sz="6900" b="1" dirty="0">
                <a:solidFill>
                  <a:srgbClr val="606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6900" b="1" dirty="0">
              <a:solidFill>
                <a:srgbClr val="60606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8" name="Google Shape;438;p64"/>
          <p:cNvPicPr preferRelativeResize="0"/>
          <p:nvPr/>
        </p:nvPicPr>
        <p:blipFill rotWithShape="1">
          <a:blip r:embed="rId5">
            <a:alphaModFix/>
          </a:blip>
          <a:srcRect l="29485" r="15152"/>
          <a:stretch/>
        </p:blipFill>
        <p:spPr>
          <a:xfrm>
            <a:off x="-3300" y="2209800"/>
            <a:ext cx="6750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4"/>
          <p:cNvSpPr txBox="1"/>
          <p:nvPr/>
        </p:nvSpPr>
        <p:spPr>
          <a:xfrm>
            <a:off x="402050" y="94775"/>
            <a:ext cx="47520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highlight>
                  <a:schemeClr val="dk1"/>
                </a:highlight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 CHALLENGES</a:t>
            </a:r>
            <a:endParaRPr sz="3600" b="1" dirty="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64"/>
          <p:cNvSpPr txBox="1"/>
          <p:nvPr/>
        </p:nvSpPr>
        <p:spPr>
          <a:xfrm>
            <a:off x="226550" y="768875"/>
            <a:ext cx="51030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UN Decade of the Ocean:</a:t>
            </a:r>
            <a:br>
              <a:rPr lang="en-US" sz="2200" b="1" dirty="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200" b="1" dirty="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MATE Inspires ESG  </a:t>
            </a:r>
            <a:endParaRPr sz="2200" b="1" dirty="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64"/>
          <p:cNvSpPr txBox="1"/>
          <p:nvPr/>
        </p:nvSpPr>
        <p:spPr>
          <a:xfrm>
            <a:off x="9019800" y="2874925"/>
            <a:ext cx="3180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</a:t>
            </a:r>
            <a:r>
              <a:rPr lang="en-US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une 23 - 25, 2022</a:t>
            </a:r>
            <a:endParaRPr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Long Beach City College</a:t>
            </a:r>
            <a:endParaRPr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Long Beach, CA</a:t>
            </a:r>
            <a:endParaRPr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2" name="Google Shape;442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75" y="2825600"/>
            <a:ext cx="2176821" cy="10897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4"/>
          <p:cNvSpPr txBox="1"/>
          <p:nvPr/>
        </p:nvSpPr>
        <p:spPr>
          <a:xfrm>
            <a:off x="1212350" y="5154675"/>
            <a:ext cx="31074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2023…</a:t>
            </a:r>
            <a:endParaRPr sz="65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5"/>
          <p:cNvSpPr txBox="1">
            <a:spLocks noGrp="1"/>
          </p:cNvSpPr>
          <p:nvPr>
            <p:ph type="title" idx="4294967295"/>
          </p:nvPr>
        </p:nvSpPr>
        <p:spPr>
          <a:xfrm>
            <a:off x="101600" y="152400"/>
            <a:ext cx="1097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5"/>
              </a:buClr>
              <a:buSzPts val="3200"/>
              <a:buFont typeface="Arial"/>
              <a:buNone/>
            </a:pPr>
            <a:r>
              <a:rPr lang="en-US" sz="3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RETURN ON INVESTMENTS</a:t>
            </a:r>
            <a:endParaRPr sz="4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65"/>
          <p:cNvSpPr txBox="1">
            <a:spLocks noGrp="1"/>
          </p:cNvSpPr>
          <p:nvPr>
            <p:ph type="body" idx="4294967295"/>
          </p:nvPr>
        </p:nvSpPr>
        <p:spPr>
          <a:xfrm>
            <a:off x="-609550" y="440225"/>
            <a:ext cx="123951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22727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have…</a:t>
            </a:r>
            <a:endParaRPr sz="2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41300" algn="l" rtl="0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•"/>
            </a:pPr>
            <a:r>
              <a:rPr lang="en-US" sz="22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Used the MATE competition as the focus of college entrance essays</a:t>
            </a:r>
            <a:endParaRPr sz="2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41300" algn="l" rtl="0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•"/>
            </a:pPr>
            <a:r>
              <a:rPr lang="en-US" sz="22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Been awarded scholarships or internships as a result of their participation in the ROV competition</a:t>
            </a:r>
            <a:endParaRPr sz="2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41300" algn="l" rtl="0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•"/>
            </a:pPr>
            <a:r>
              <a:rPr lang="en-US" sz="22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Gone on to work at research facilities like WHOI and MBARI</a:t>
            </a:r>
            <a:endParaRPr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41300" algn="l" rtl="0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•"/>
            </a:pPr>
            <a:r>
              <a:rPr lang="en-US" sz="22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Been hired by Oceaneering International, Schilling Robotics, General Motors, Virgin Voyages, NASA, Disney, and more!</a:t>
            </a:r>
            <a:endParaRPr sz="2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41300" algn="l" rtl="0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•"/>
            </a:pPr>
            <a:r>
              <a:rPr lang="en-US" sz="22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Started their own companies (OpenROV)</a:t>
            </a:r>
            <a:endParaRPr sz="22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41300" algn="l" rtl="0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•"/>
            </a:pPr>
            <a:r>
              <a:rPr lang="en-US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See more examples at </a:t>
            </a:r>
            <a:r>
              <a:rPr lang="en-US" sz="2200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www.materov20.org/stories</a:t>
            </a:r>
            <a:r>
              <a:rPr lang="en-US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65"/>
          <p:cNvPicPr preferRelativeResize="0"/>
          <p:nvPr/>
        </p:nvPicPr>
        <p:blipFill rotWithShape="1">
          <a:blip r:embed="rId4">
            <a:alphaModFix/>
          </a:blip>
          <a:srcRect l="1947" t="11219" r="4446" b="8122"/>
          <a:stretch/>
        </p:blipFill>
        <p:spPr>
          <a:xfrm>
            <a:off x="4165600" y="4861848"/>
            <a:ext cx="3835400" cy="19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70" y="4775236"/>
            <a:ext cx="1990325" cy="196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5"/>
          <p:cNvPicPr preferRelativeResize="0"/>
          <p:nvPr/>
        </p:nvPicPr>
        <p:blipFill rotWithShape="1">
          <a:blip r:embed="rId6">
            <a:alphaModFix/>
          </a:blip>
          <a:srcRect l="36999" t="29927" r="37999"/>
          <a:stretch/>
        </p:blipFill>
        <p:spPr>
          <a:xfrm>
            <a:off x="2065876" y="5167325"/>
            <a:ext cx="2176582" cy="15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76300" y="3998511"/>
            <a:ext cx="1990325" cy="281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34741" y="4861850"/>
            <a:ext cx="2293582" cy="194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172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66"/>
          <p:cNvPicPr preferRelativeResize="0"/>
          <p:nvPr/>
        </p:nvPicPr>
        <p:blipFill rotWithShape="1">
          <a:blip r:embed="rId3">
            <a:alphaModFix/>
          </a:blip>
          <a:srcRect b="19543"/>
          <a:stretch/>
        </p:blipFill>
        <p:spPr>
          <a:xfrm>
            <a:off x="0" y="0"/>
            <a:ext cx="12191996" cy="319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6"/>
          <p:cNvPicPr preferRelativeResize="0"/>
          <p:nvPr/>
        </p:nvPicPr>
        <p:blipFill rotWithShape="1">
          <a:blip r:embed="rId4">
            <a:alphaModFix/>
          </a:blip>
          <a:srcRect b="17307"/>
          <a:stretch/>
        </p:blipFill>
        <p:spPr>
          <a:xfrm>
            <a:off x="1827350" y="76200"/>
            <a:ext cx="8400724" cy="5210102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6"/>
          <p:cNvSpPr/>
          <p:nvPr/>
        </p:nvSpPr>
        <p:spPr>
          <a:xfrm>
            <a:off x="581425" y="5128225"/>
            <a:ext cx="11133600" cy="16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Calibri"/>
              <a:buNone/>
            </a:pPr>
            <a:br>
              <a:rPr lang="en-US" sz="1800" b="0" i="0" u="none" strike="noStrike" cap="none" dirty="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u="none" strike="noStrike" cap="none" dirty="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Creating a global community of learners who can think critically, solve problems, be creative and resourceful, and work as team to address societal challenges – and who can succeed in today’s constantly evolving workplace. </a:t>
            </a:r>
            <a:endParaRPr sz="1800" b="1" i="1" u="none" strike="noStrike" cap="none" dirty="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Calibri"/>
              <a:buNone/>
            </a:pPr>
            <a:endParaRPr sz="1800" b="1" i="1" dirty="0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500" b="1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200" i="1" dirty="0">
              <a:solidFill>
                <a:schemeClr val="dk1"/>
              </a:solidFill>
            </a:endParaRPr>
          </a:p>
        </p:txBody>
      </p:sp>
      <p:grpSp>
        <p:nvGrpSpPr>
          <p:cNvPr id="462" name="Google Shape;462;p66"/>
          <p:cNvGrpSpPr/>
          <p:nvPr/>
        </p:nvGrpSpPr>
        <p:grpSpPr>
          <a:xfrm>
            <a:off x="1502539" y="6016950"/>
            <a:ext cx="9144000" cy="694500"/>
            <a:chOff x="1676275" y="6016950"/>
            <a:chExt cx="9144000" cy="694500"/>
          </a:xfrm>
        </p:grpSpPr>
        <p:sp>
          <p:nvSpPr>
            <p:cNvPr id="463" name="Google Shape;463;p66"/>
            <p:cNvSpPr txBox="1"/>
            <p:nvPr/>
          </p:nvSpPr>
          <p:spPr>
            <a:xfrm>
              <a:off x="1676275" y="6016950"/>
              <a:ext cx="9144000" cy="694500"/>
            </a:xfrm>
            <a:prstGeom prst="rect">
              <a:avLst/>
            </a:prstGeom>
            <a:solidFill>
              <a:srgbClr val="1B417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00" b="1" dirty="0">
                  <a:solidFill>
                    <a:srgbClr val="FFAB40"/>
                  </a:solidFill>
                  <a:latin typeface="Roboto"/>
                  <a:ea typeface="Roboto"/>
                  <a:cs typeface="Roboto"/>
                  <a:sym typeface="Roboto"/>
                </a:rPr>
                <a:t>    EXCITE		EDUCATE	EMPOWER</a:t>
              </a:r>
              <a:endParaRPr sz="3300" b="1" dirty="0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4" name="Google Shape;464;p66"/>
            <p:cNvSpPr/>
            <p:nvPr/>
          </p:nvSpPr>
          <p:spPr>
            <a:xfrm>
              <a:off x="2686426" y="6328801"/>
              <a:ext cx="123900" cy="123900"/>
            </a:xfrm>
            <a:prstGeom prst="ellipse">
              <a:avLst/>
            </a:pr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66"/>
            <p:cNvSpPr/>
            <p:nvPr/>
          </p:nvSpPr>
          <p:spPr>
            <a:xfrm>
              <a:off x="5006969" y="6338826"/>
              <a:ext cx="123900" cy="123900"/>
            </a:xfrm>
            <a:prstGeom prst="ellipse">
              <a:avLst/>
            </a:pr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6" name="Google Shape;466;p66"/>
            <p:cNvSpPr/>
            <p:nvPr/>
          </p:nvSpPr>
          <p:spPr>
            <a:xfrm>
              <a:off x="7720294" y="6329682"/>
              <a:ext cx="123900" cy="123900"/>
            </a:xfrm>
            <a:prstGeom prst="ellipse">
              <a:avLst/>
            </a:pr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>
            <a:spLocks noGrp="1"/>
          </p:cNvSpPr>
          <p:nvPr>
            <p:ph type="ctrTitle"/>
          </p:nvPr>
        </p:nvSpPr>
        <p:spPr>
          <a:xfrm>
            <a:off x="436372" y="1111212"/>
            <a:ext cx="102531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dirty="0"/>
              <a:t>	</a:t>
            </a:r>
            <a:endParaRPr dirty="0"/>
          </a:p>
        </p:txBody>
      </p:sp>
      <p:sp>
        <p:nvSpPr>
          <p:cNvPr id="303" name="Google Shape;303;p51"/>
          <p:cNvSpPr txBox="1">
            <a:spLocks noGrp="1"/>
          </p:cNvSpPr>
          <p:nvPr>
            <p:ph type="subTitle" idx="1"/>
          </p:nvPr>
        </p:nvSpPr>
        <p:spPr>
          <a:xfrm>
            <a:off x="436371" y="426226"/>
            <a:ext cx="11462100" cy="617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600" b="1" i="1" cap="none" dirty="0"/>
              <a:t>“THE ASK:”</a:t>
            </a:r>
            <a:endParaRPr sz="12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en-US" sz="2800" dirty="0"/>
              <a:t>MATE Inspiration for Innovation is a 501(c)3 non-profit (EIN#  81-4389131)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endParaRPr lang="en-US" sz="1600" dirty="0"/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Office space (1,000-1,250 sq. ft.)</a:t>
            </a:r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Funds $$$</a:t>
            </a:r>
          </a:p>
          <a:p>
            <a:pPr lvl="1" indent="-457200" algn="l">
              <a:spcBef>
                <a:spcPts val="100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/>
              <a:t>Dollars that can be used for scholarships for new teams and to support activities and events like professional development workshops and competitions in Monterey and the MATE World Championship</a:t>
            </a:r>
          </a:p>
          <a:p>
            <a:pPr indent="-457200" algn="l"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People </a:t>
            </a:r>
          </a:p>
          <a:p>
            <a:pPr lvl="1" indent="-457200" algn="l">
              <a:spcBef>
                <a:spcPts val="100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400" dirty="0"/>
              <a:t>Volunteers to serve as judges and technical support at competition events, mentor teams, and spread the word about the program</a:t>
            </a:r>
          </a:p>
          <a:p>
            <a:pPr indent="-457200" algn="l"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New customers</a:t>
            </a:r>
          </a:p>
          <a:p>
            <a:pPr lvl="1" indent="-457200" algn="l">
              <a:buSzPts val="2800"/>
              <a:buFont typeface="Arial" panose="020B0604020202020204" pitchFamily="34" charset="0"/>
              <a:buChar char="•"/>
            </a:pPr>
            <a:r>
              <a:rPr lang="en-US" sz="2400" dirty="0"/>
              <a:t>With the holidays around the corner, consider an underwater robotics kit for your kids, grandkids, friends, and/</a:t>
            </a:r>
            <a:r>
              <a:rPr lang="en-US" sz="2400"/>
              <a:t>or neighbors – visit </a:t>
            </a:r>
            <a:r>
              <a:rPr lang="en-US" sz="2400" dirty="0">
                <a:hlinkClick r:id="rId3"/>
              </a:rPr>
              <a:t>www.seamate.org</a:t>
            </a:r>
            <a:r>
              <a:rPr lang="en-US" sz="2400" dirty="0"/>
              <a:t> </a:t>
            </a:r>
          </a:p>
          <a:p>
            <a:pPr lvl="1" indent="-457200" algn="l">
              <a:spcBef>
                <a:spcPts val="1000"/>
              </a:spcBef>
              <a:buSzPts val="2800"/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12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0"/>
          <p:cNvSpPr txBox="1"/>
          <p:nvPr/>
        </p:nvSpPr>
        <p:spPr>
          <a:xfrm>
            <a:off x="289000" y="349400"/>
            <a:ext cx="10001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5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B5395"/>
                </a:solidFill>
                <a:latin typeface="Arial"/>
                <a:ea typeface="Arial"/>
                <a:cs typeface="Arial"/>
                <a:sym typeface="Arial"/>
              </a:rPr>
              <a:t>WHAT IS AN ROV?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0"/>
          <p:cNvSpPr txBox="1">
            <a:spLocks noGrp="1"/>
          </p:cNvSpPr>
          <p:nvPr>
            <p:ph type="subTitle" idx="4294967295"/>
          </p:nvPr>
        </p:nvSpPr>
        <p:spPr>
          <a:xfrm>
            <a:off x="131567" y="1035825"/>
            <a:ext cx="11276700" cy="56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1" u="none" strike="noStrike" cap="none" dirty="0">
                <a:solidFill>
                  <a:srgbClr val="0B5395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5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emotely </a:t>
            </a:r>
            <a:r>
              <a:rPr lang="en-US" sz="3000" b="1" i="1" u="none" strike="noStrike" cap="none" dirty="0">
                <a:solidFill>
                  <a:srgbClr val="0B5395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5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perated</a:t>
            </a:r>
            <a:r>
              <a:rPr lang="en-US" sz="25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1" i="1" u="none" strike="noStrike" cap="none" dirty="0">
                <a:solidFill>
                  <a:srgbClr val="0B5395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5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ehicle </a:t>
            </a:r>
            <a:endParaRPr sz="2500" b="1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(aka underwater robot)</a:t>
            </a:r>
            <a:br>
              <a:rPr lang="en-US" sz="25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ROVs are used in a variety of fields: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Offshore energy</a:t>
            </a:r>
            <a:endParaRPr sz="2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Telecommunications </a:t>
            </a:r>
            <a:endParaRPr sz="2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Homeland security and defense</a:t>
            </a:r>
            <a:endParaRPr sz="2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 and recovery</a:t>
            </a:r>
            <a:endParaRPr sz="2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Construction and inspection</a:t>
            </a:r>
            <a:endParaRPr sz="2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Underwater archaeology</a:t>
            </a:r>
            <a:endParaRPr sz="2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Aquaculture</a:t>
            </a:r>
            <a:endParaRPr sz="2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and exploration </a:t>
            </a:r>
            <a:endParaRPr sz="2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en-US" sz="2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STEM education </a:t>
            </a:r>
            <a:endParaRPr sz="2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4325" y="4545175"/>
            <a:ext cx="2636073" cy="223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1000" y="2905051"/>
            <a:ext cx="4074651" cy="156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57076" y="39800"/>
            <a:ext cx="2843725" cy="28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0327" y="4545175"/>
            <a:ext cx="3597801" cy="22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0625" y="273775"/>
            <a:ext cx="3713950" cy="25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>
            <a:spLocks noGrp="1"/>
          </p:cNvSpPr>
          <p:nvPr>
            <p:ph type="ctrTitle"/>
          </p:nvPr>
        </p:nvSpPr>
        <p:spPr>
          <a:xfrm>
            <a:off x="436372" y="1111212"/>
            <a:ext cx="102531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dirty="0"/>
              <a:t>	</a:t>
            </a:r>
            <a:endParaRPr dirty="0"/>
          </a:p>
        </p:txBody>
      </p:sp>
      <p:sp>
        <p:nvSpPr>
          <p:cNvPr id="303" name="Google Shape;303;p51"/>
          <p:cNvSpPr txBox="1">
            <a:spLocks noGrp="1"/>
          </p:cNvSpPr>
          <p:nvPr>
            <p:ph type="subTitle" idx="1"/>
          </p:nvPr>
        </p:nvSpPr>
        <p:spPr>
          <a:xfrm>
            <a:off x="436371" y="426227"/>
            <a:ext cx="11462100" cy="5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600" b="1" i="1" cap="none" dirty="0"/>
              <a:t>IN THE BEGINNING…</a:t>
            </a:r>
            <a:br>
              <a:rPr lang="en-US" sz="3600" b="1" i="1" cap="none" dirty="0"/>
            </a:br>
            <a:endParaRPr sz="12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 dirty="0"/>
              <a:t>The </a:t>
            </a:r>
            <a:r>
              <a:rPr lang="en-US" sz="3200" b="1" dirty="0"/>
              <a:t>Marine Advanced Technology Education (MATE) Center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dirty="0"/>
              <a:t>Established with funding from the National Science Foundation in 1997 via a grant to Monterey Peninsula College. 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dirty="0"/>
              <a:t>MATE’s mission is to inspire and challenge students to learn and creatively apply STEM skills to solving real-world problems in a way that strengthens their critical thinking, collaboration, entrepreneurship, and innovation.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dirty="0"/>
              <a:t>A hallmark of MATE’s programs, products, and services is that they are aligned with ocean workforce research and trends. </a:t>
            </a:r>
            <a:endParaRPr sz="2800" dirty="0"/>
          </a:p>
        </p:txBody>
      </p:sp>
      <p:pic>
        <p:nvPicPr>
          <p:cNvPr id="304" name="Google Shape;304;p51" descr="Re-building Seasoa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6995" y="5253984"/>
            <a:ext cx="1808163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1" descr="MBARI_technicia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4595" y="5253984"/>
            <a:ext cx="2057399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1" descr="students_CTD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3395" y="5238109"/>
            <a:ext cx="2154238" cy="15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1" descr="IMG_2984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3395" y="5273034"/>
            <a:ext cx="210820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1" descr="atsea_internship.jpg"/>
          <p:cNvPicPr preferRelativeResize="0"/>
          <p:nvPr/>
        </p:nvPicPr>
        <p:blipFill rotWithShape="1">
          <a:blip r:embed="rId7">
            <a:alphaModFix/>
          </a:blip>
          <a:srcRect r="13329"/>
          <a:stretch/>
        </p:blipFill>
        <p:spPr>
          <a:xfrm>
            <a:off x="8794595" y="5253984"/>
            <a:ext cx="1782764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2"/>
          <p:cNvSpPr txBox="1"/>
          <p:nvPr/>
        </p:nvSpPr>
        <p:spPr>
          <a:xfrm>
            <a:off x="304800" y="457200"/>
            <a:ext cx="11518200" cy="3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THEN CAME…</a:t>
            </a:r>
            <a:br>
              <a:rPr lang="en-US" sz="36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 Inspiration for Innovation (MATE II)</a:t>
            </a:r>
            <a:endParaRPr dirty="0"/>
          </a:p>
          <a:p>
            <a:pPr marL="228600" marR="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r>
              <a:rPr lang="en-US" sz="2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501(c)3 non-profit i</a:t>
            </a:r>
            <a:r>
              <a:rPr lang="en-US" sz="2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ncorporated in the state of California in 2016.</a:t>
            </a:r>
            <a:r>
              <a:rPr lang="en-US" sz="2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dirty="0"/>
          </a:p>
          <a:p>
            <a:pPr marL="228600" marR="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</a:pPr>
            <a:r>
              <a:rPr lang="en-US" sz="2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Founded</a:t>
            </a:r>
            <a:r>
              <a:rPr lang="en-US" sz="2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support and sustain ongoing education activities initiated at the MATE Center</a:t>
            </a:r>
            <a:r>
              <a:rPr lang="en-US" sz="2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including</a:t>
            </a:r>
            <a:r>
              <a:rPr lang="en-US" sz="29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the MATE ROV Competition.</a:t>
            </a:r>
            <a:endParaRPr sz="2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Calibri"/>
              <a:buChar char="•"/>
            </a:pPr>
            <a:r>
              <a:rPr lang="en-US" sz="2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 II assumed management of the competition, the SeaMATE store, and related operations on January 1, 2021.  </a:t>
            </a:r>
            <a:endParaRPr sz="2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3450" y="166550"/>
            <a:ext cx="1435751" cy="147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" y="4782926"/>
            <a:ext cx="2769166" cy="207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2"/>
          <p:cNvPicPr preferRelativeResize="0"/>
          <p:nvPr/>
        </p:nvPicPr>
        <p:blipFill rotWithShape="1">
          <a:blip r:embed="rId5">
            <a:alphaModFix/>
          </a:blip>
          <a:srcRect t="6725"/>
          <a:stretch/>
        </p:blipFill>
        <p:spPr>
          <a:xfrm>
            <a:off x="8952350" y="4849900"/>
            <a:ext cx="3239649" cy="201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2"/>
          <p:cNvPicPr preferRelativeResize="0"/>
          <p:nvPr/>
        </p:nvPicPr>
        <p:blipFill rotWithShape="1">
          <a:blip r:embed="rId6">
            <a:alphaModFix/>
          </a:blip>
          <a:srcRect t="24419"/>
          <a:stretch/>
        </p:blipFill>
        <p:spPr>
          <a:xfrm>
            <a:off x="2747500" y="4787125"/>
            <a:ext cx="3663800" cy="207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2" descr="LBCC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0681" y="4571767"/>
            <a:ext cx="2579050" cy="22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 txBox="1">
            <a:spLocks noGrp="1"/>
          </p:cNvSpPr>
          <p:nvPr>
            <p:ph type="subTitle" idx="1"/>
          </p:nvPr>
        </p:nvSpPr>
        <p:spPr>
          <a:xfrm>
            <a:off x="3122341" y="2196790"/>
            <a:ext cx="1897182" cy="373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80"/>
              <a:buNone/>
            </a:pPr>
            <a:r>
              <a:rPr lang="en-US" sz="2380" dirty="0">
                <a:solidFill>
                  <a:srgbClr val="FF9900"/>
                </a:solidFill>
              </a:rPr>
              <a:t>#watergame</a:t>
            </a:r>
            <a:endParaRPr sz="2380" dirty="0">
              <a:solidFill>
                <a:srgbClr val="FF9900"/>
              </a:solidFill>
            </a:endParaRPr>
          </a:p>
        </p:txBody>
      </p:sp>
      <p:pic>
        <p:nvPicPr>
          <p:cNvPr id="326" name="Google Shape;32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570" y="171361"/>
            <a:ext cx="4583151" cy="239857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3"/>
          <p:cNvSpPr txBox="1"/>
          <p:nvPr/>
        </p:nvSpPr>
        <p:spPr>
          <a:xfrm>
            <a:off x="157600" y="2864395"/>
            <a:ext cx="11836800" cy="396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the MATE ROV Competition?</a:t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●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Global underwater robotics competition that challenges students to tackle tasks based on the real world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●"/>
            </a:pPr>
            <a:r>
              <a:rPr lang="en-US" sz="24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Created in 2001 in partnership with the Marine Technology Society ROV Committee</a:t>
            </a: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○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Reach more students and get them interested in the maritime industry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○"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Help students to develop the skills needed to support and sustain marine activities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●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program that includes professional development workshops, student outreach activities, instructional materials, starter ROV kits &amp; building guides, and more to support student learning</a:t>
            </a:r>
            <a:endParaRPr sz="2200" dirty="0">
              <a:solidFill>
                <a:schemeClr val="lt1"/>
              </a:solidFill>
            </a:endParaRPr>
          </a:p>
          <a:p>
            <a:pPr marL="91440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9523" y="485078"/>
            <a:ext cx="2282283" cy="171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70986" y="72243"/>
            <a:ext cx="2089122" cy="261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4775" y="247275"/>
            <a:ext cx="3342926" cy="224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4"/>
          <p:cNvSpPr txBox="1"/>
          <p:nvPr/>
        </p:nvSpPr>
        <p:spPr>
          <a:xfrm>
            <a:off x="152400" y="990600"/>
            <a:ext cx="11887200" cy="5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900" b="0" i="0" u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61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•"/>
            </a:pP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Has involved well over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,000 students in grades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-16 who work in teams to tackle missions based on the ocean STEM workplace</a:t>
            </a:r>
            <a:endParaRPr sz="1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34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CF7622"/>
              </a:buClr>
              <a:buSzPts val="1700"/>
              <a:buFont typeface="Arial"/>
              <a:buNone/>
            </a:pPr>
            <a:endParaRPr sz="2000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61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•"/>
            </a:pP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Includes one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World Championship</a:t>
            </a: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a network of 4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(and growing!) regional contests</a:t>
            </a:r>
            <a:endParaRPr sz="1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34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CF7622"/>
              </a:buClr>
              <a:buSzPts val="1700"/>
              <a:buFont typeface="Arial"/>
              <a:buNone/>
            </a:pPr>
            <a:endParaRPr sz="2000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61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•"/>
            </a:pP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Involves 100s of working professionals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organizations</a:t>
            </a:r>
            <a:endParaRPr sz="1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34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CF7622"/>
              </a:buClr>
              <a:buSzPts val="1700"/>
              <a:buFont typeface="Arial"/>
              <a:buNone/>
            </a:pPr>
            <a:endParaRPr sz="2000" b="0" i="0" u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61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•"/>
            </a:pP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Includes underwater missions and technical reports, engineering presentations, and poster displays + more!</a:t>
            </a:r>
            <a:endParaRPr sz="1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000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61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•"/>
            </a:pP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Gets students excited about STEM and motivates them to problem-solve, think critically, manage a project, and work together as a team</a:t>
            </a:r>
            <a:endParaRPr sz="1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000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•"/>
            </a:pP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 encouraging students to pursue STEM degrees and jobs in the field (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see </a:t>
            </a:r>
            <a:r>
              <a:rPr lang="en-US" sz="1600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https://files.materovcompetition.org/images/infographics/2020MATEInfographicWEB.pdf</a:t>
            </a:r>
            <a:r>
              <a:rPr lang="en-US" sz="1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a summary of results from our latest competition “alumni” survey) 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34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rgbClr val="CF7622"/>
              </a:buClr>
              <a:buSzPts val="1700"/>
              <a:buFont typeface="Arial"/>
              <a:buNone/>
            </a:pPr>
            <a:endParaRPr sz="2000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6195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•"/>
            </a:pPr>
            <a:r>
              <a:rPr lang="en-US" sz="2000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Was featured in a book, documentary, and Hollywood movie (</a:t>
            </a:r>
            <a:r>
              <a:rPr lang="en-US" sz="20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Spare Parts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00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None/>
            </a:pPr>
            <a:endParaRPr sz="1900" i="0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4"/>
          <p:cNvSpPr txBox="1"/>
          <p:nvPr/>
        </p:nvSpPr>
        <p:spPr>
          <a:xfrm>
            <a:off x="81525" y="482368"/>
            <a:ext cx="11574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5"/>
              </a:buClr>
              <a:buSzPts val="2200"/>
              <a:buFont typeface="Arial"/>
              <a:buNone/>
            </a:pPr>
            <a:r>
              <a:rPr lang="en-US" sz="2800" b="1" i="0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 STARTED WITH A PILOT REGIONAL IN 2001 AND TO DATE…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9049" y="5348375"/>
            <a:ext cx="2684350" cy="13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5"/>
          <p:cNvSpPr txBox="1">
            <a:spLocks noGrp="1"/>
          </p:cNvSpPr>
          <p:nvPr>
            <p:ph type="title"/>
          </p:nvPr>
        </p:nvSpPr>
        <p:spPr>
          <a:xfrm>
            <a:off x="3886200" y="-15875"/>
            <a:ext cx="4704600" cy="93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/>
              <a:t>COMPETITION REACH</a:t>
            </a:r>
            <a:endParaRPr sz="3800" b="1" dirty="0"/>
          </a:p>
        </p:txBody>
      </p:sp>
      <p:pic>
        <p:nvPicPr>
          <p:cNvPr id="345" name="Google Shape;345;p5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50" y="848700"/>
            <a:ext cx="9357774" cy="589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6"/>
          <p:cNvSpPr txBox="1">
            <a:spLocks noGrp="1"/>
          </p:cNvSpPr>
          <p:nvPr>
            <p:ph type="title"/>
          </p:nvPr>
        </p:nvSpPr>
        <p:spPr>
          <a:xfrm>
            <a:off x="2514600" y="-15875"/>
            <a:ext cx="7047600" cy="93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MATE Global Competition Network</a:t>
            </a:r>
            <a:endParaRPr sz="3600" b="1" dirty="0"/>
          </a:p>
        </p:txBody>
      </p:sp>
      <p:pic>
        <p:nvPicPr>
          <p:cNvPr id="352" name="Google Shape;352;p56"/>
          <p:cNvPicPr preferRelativeResize="0"/>
          <p:nvPr/>
        </p:nvPicPr>
        <p:blipFill rotWithShape="1">
          <a:blip r:embed="rId3">
            <a:alphaModFix/>
          </a:blip>
          <a:srcRect l="29412" t="17318" r="30346" b="11145"/>
          <a:stretch/>
        </p:blipFill>
        <p:spPr>
          <a:xfrm>
            <a:off x="3348625" y="691450"/>
            <a:ext cx="5397998" cy="53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6"/>
          <p:cNvSpPr txBox="1"/>
          <p:nvPr/>
        </p:nvSpPr>
        <p:spPr>
          <a:xfrm>
            <a:off x="2184200" y="6072525"/>
            <a:ext cx="7798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73050" lvl="0" indent="-2730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n-US" sz="19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MATE Regional Competition Network began in 2001 and currently consists of 46 regional events that take place across the U.S. and around the world. </a:t>
            </a:r>
            <a:r>
              <a:rPr lang="en-US" sz="1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54" name="Google Shape;354;p56"/>
          <p:cNvCxnSpPr/>
          <p:nvPr/>
        </p:nvCxnSpPr>
        <p:spPr>
          <a:xfrm>
            <a:off x="1648564" y="1492048"/>
            <a:ext cx="1971300" cy="684600"/>
          </a:xfrm>
          <a:prstGeom prst="straightConnector1">
            <a:avLst/>
          </a:prstGeom>
          <a:noFill/>
          <a:ln w="38100" cap="flat" cmpd="sng">
            <a:solidFill>
              <a:srgbClr val="20C9F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5" name="Google Shape;355;p56"/>
          <p:cNvSpPr txBox="1"/>
          <p:nvPr/>
        </p:nvSpPr>
        <p:spPr>
          <a:xfrm>
            <a:off x="328525" y="1040325"/>
            <a:ext cx="224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Monterey Bay</a:t>
            </a:r>
            <a:endParaRPr sz="2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7483" y="-21887"/>
            <a:ext cx="531763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1287</Words>
  <Application>Microsoft Office PowerPoint</Application>
  <PresentationFormat>Widescreen</PresentationFormat>
  <Paragraphs>158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Verdana</vt:lpstr>
      <vt:lpstr>Calibri</vt:lpstr>
      <vt:lpstr>Montserrat</vt:lpstr>
      <vt:lpstr>Times</vt:lpstr>
      <vt:lpstr>Roboto</vt:lpstr>
      <vt:lpstr>Office Theme</vt:lpstr>
      <vt:lpstr>Office Theme</vt:lpstr>
      <vt:lpstr>Simple Light</vt:lpstr>
      <vt:lpstr>Blank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COMPETITION REACH</vt:lpstr>
      <vt:lpstr>MATE Global Competition Network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RETURN ON INVESTMENTS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Zande</dc:creator>
  <cp:lastModifiedBy>David Peterson</cp:lastModifiedBy>
  <cp:revision>3</cp:revision>
  <dcterms:modified xsi:type="dcterms:W3CDTF">2022-09-25T20:42:09Z</dcterms:modified>
</cp:coreProperties>
</file>